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81" r:id="rId5"/>
    <p:sldId id="262" r:id="rId6"/>
    <p:sldId id="258" r:id="rId7"/>
    <p:sldId id="259" r:id="rId8"/>
    <p:sldId id="260" r:id="rId9"/>
    <p:sldId id="261" r:id="rId10"/>
    <p:sldId id="263" r:id="rId11"/>
    <p:sldId id="284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68" r:id="rId22"/>
    <p:sldId id="275" r:id="rId23"/>
    <p:sldId id="276" r:id="rId24"/>
    <p:sldId id="277" r:id="rId25"/>
    <p:sldId id="278" r:id="rId26"/>
    <p:sldId id="285" r:id="rId27"/>
    <p:sldId id="280" r:id="rId28"/>
    <p:sldId id="279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han" initials="I" lastIdx="1" clrIdx="0">
    <p:extLst>
      <p:ext uri="{19B8F6BF-5375-455C-9EA6-DF929625EA0E}">
        <p15:presenceInfo xmlns:p15="http://schemas.microsoft.com/office/powerpoint/2012/main" userId="Is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4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shan\Documents\CNC-UNI-Monografia-\Gastos%20financiero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3ds" panose="02000503020000020004" pitchFamily="2" charset="0"/>
              </a:rPr>
              <a:t>GASTOS FINACIEROS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v>GASTOS FINACIEROS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071-4864-87CF-42921AEA07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071-4864-87CF-42921AEA07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071-4864-87CF-42921AEA0744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07CB52E-58F8-4057-B32D-F066BB9E1208}" type="CATEGORYNAME">
                      <a:rPr lang="en-US">
                        <a:latin typeface="3ds" panose="02000503020000020004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[NOMBRE DE CATEGORÍA]</a:t>
                    </a:fld>
                    <a:r>
                      <a:rPr lang="en-US" baseline="0" dirty="0">
                        <a:latin typeface="3ds" panose="02000503020000020004" pitchFamily="2" charset="0"/>
                      </a:rPr>
                      <a:t>; </a:t>
                    </a:r>
                    <a:endParaRPr lang="en-US" baseline="0" dirty="0" smtClean="0">
                      <a:latin typeface="3ds" panose="02000503020000020004" pitchFamily="2" charset="0"/>
                    </a:endParaRPr>
                  </a:p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6E2A41E-26C4-4B2E-B7BB-DC752BD0303D}" type="VALUE">
                      <a:rPr lang="en-US" baseline="0" smtClean="0">
                        <a:latin typeface="3ds" panose="02000503020000020004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baseline="0" dirty="0" smtClean="0">
                        <a:latin typeface="3ds" panose="02000503020000020004" pitchFamily="2" charset="0"/>
                      </a:rPr>
                      <a:t>;</a:t>
                    </a:r>
                  </a:p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smtClean="0">
                        <a:latin typeface="3ds" panose="02000503020000020004" pitchFamily="2" charset="0"/>
                      </a:rPr>
                      <a:t> </a:t>
                    </a:r>
                    <a:fld id="{9E4C7EE1-203F-4495-A692-A9D4DE3EAF7E}" type="PERCENTAGE">
                      <a:rPr lang="en-US" baseline="0">
                        <a:latin typeface="3ds" panose="02000503020000020004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[PORCENTAJE]</a:t>
                    </a:fld>
                    <a:endParaRPr lang="en-US" baseline="0" dirty="0" smtClean="0">
                      <a:latin typeface="3ds" panose="02000503020000020004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071-4864-87CF-42921AEA0744}"/>
                </c:ext>
              </c:extLst>
            </c:dLbl>
            <c:dLbl>
              <c:idx val="1"/>
              <c:layout>
                <c:manualLayout>
                  <c:x val="0.10258221968930396"/>
                  <c:y val="-0.220391830318665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FA2BE9-D90C-4D90-9FA7-2088129AF807}" type="CATEGORYNAME">
                      <a:rPr lang="en-US">
                        <a:latin typeface="3ds" panose="02000503020000020004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[NOMBRE DE CATEGORÍA]</a:t>
                    </a:fld>
                    <a:r>
                      <a:rPr lang="en-US" baseline="0" dirty="0" smtClean="0">
                        <a:latin typeface="3ds" panose="02000503020000020004" pitchFamily="2" charset="0"/>
                      </a:rPr>
                      <a:t>;</a:t>
                    </a:r>
                  </a:p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smtClean="0">
                        <a:latin typeface="3ds" panose="02000503020000020004" pitchFamily="2" charset="0"/>
                      </a:rPr>
                      <a:t> </a:t>
                    </a:r>
                    <a:fld id="{FAE1BDEA-1EA1-46B4-A384-092CF4E7564C}" type="VALUE">
                      <a:rPr lang="en-US" baseline="0">
                        <a:latin typeface="3ds" panose="02000503020000020004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[VALOR]</a:t>
                    </a:fld>
                    <a:r>
                      <a:rPr lang="en-US" baseline="0" dirty="0" smtClean="0">
                        <a:latin typeface="3ds" panose="02000503020000020004" pitchFamily="2" charset="0"/>
                      </a:rPr>
                      <a:t>;</a:t>
                    </a:r>
                  </a:p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smtClean="0">
                        <a:latin typeface="3ds" panose="02000503020000020004" pitchFamily="2" charset="0"/>
                      </a:rPr>
                      <a:t> </a:t>
                    </a:r>
                    <a:fld id="{562DB233-24D7-4522-BBED-EE17C9DCA2B6}" type="PERCENTAGE">
                      <a:rPr lang="en-US" baseline="0">
                        <a:latin typeface="3ds" panose="02000503020000020004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[PORCENTAJE]</a:t>
                    </a:fld>
                    <a:endParaRPr lang="en-US" baseline="0" dirty="0" smtClean="0">
                      <a:latin typeface="3ds" panose="02000503020000020004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313264479310837"/>
                      <c:h val="0.1513419783751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071-4864-87CF-42921AEA0744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ADBBA053-2237-4D84-A38B-ADD0368D00B5}" type="CATEGORYNAME">
                      <a:rPr lang="es-ES">
                        <a:latin typeface="3ds" panose="02000503020000020004" pitchFamily="2" charset="0"/>
                      </a:rPr>
                      <a:pPr/>
                      <a:t>[NOMBRE DE CATEGORÍA]</a:t>
                    </a:fld>
                    <a:r>
                      <a:rPr lang="es-ES" baseline="0" dirty="0">
                        <a:latin typeface="3ds" panose="02000503020000020004" pitchFamily="2" charset="0"/>
                      </a:rPr>
                      <a:t>; </a:t>
                    </a:r>
                    <a:endParaRPr lang="es-ES" baseline="0" dirty="0" smtClean="0">
                      <a:latin typeface="3ds" panose="02000503020000020004" pitchFamily="2" charset="0"/>
                    </a:endParaRPr>
                  </a:p>
                  <a:p>
                    <a:fld id="{D93EA48A-B112-4AFE-BB1F-0DE29879A7C4}" type="VALUE">
                      <a:rPr lang="es-ES" baseline="0" smtClean="0">
                        <a:latin typeface="3ds" panose="02000503020000020004" pitchFamily="2" charset="0"/>
                      </a:rPr>
                      <a:pPr/>
                      <a:t>[VALOR]</a:t>
                    </a:fld>
                    <a:r>
                      <a:rPr lang="es-ES" baseline="0" dirty="0" smtClean="0">
                        <a:latin typeface="3ds" panose="02000503020000020004" pitchFamily="2" charset="0"/>
                      </a:rPr>
                      <a:t>;</a:t>
                    </a:r>
                  </a:p>
                  <a:p>
                    <a:r>
                      <a:rPr lang="es-ES" baseline="0" dirty="0" smtClean="0">
                        <a:latin typeface="3ds" panose="02000503020000020004" pitchFamily="2" charset="0"/>
                      </a:rPr>
                      <a:t> </a:t>
                    </a:r>
                    <a:fld id="{C2F638C9-9413-4A6E-89EA-12CA5ECCD613}" type="PERCENTAGE">
                      <a:rPr lang="es-ES" baseline="0">
                        <a:latin typeface="3ds" panose="02000503020000020004" pitchFamily="2" charset="0"/>
                      </a:rPr>
                      <a:pPr/>
                      <a:t>[PORCENTAJE]</a:t>
                    </a:fld>
                    <a:endParaRPr lang="es-ES" baseline="0" dirty="0" smtClean="0">
                      <a:latin typeface="3ds" panose="02000503020000020004" pitchFamily="2" charset="0"/>
                    </a:endParaRPr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071-4864-87CF-42921AEA07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(Hoja1!$B$2,Hoja1!$B$49,Hoja1!$B$67)</c:f>
              <c:strCache>
                <c:ptCount val="3"/>
                <c:pt idx="0">
                  <c:v>Mecánica</c:v>
                </c:pt>
                <c:pt idx="1">
                  <c:v>Electrónica</c:v>
                </c:pt>
                <c:pt idx="2">
                  <c:v>Mano de Obra</c:v>
                </c:pt>
              </c:strCache>
            </c:strRef>
          </c:cat>
          <c:val>
            <c:numRef>
              <c:f>(Hoja1!$F$44,Hoja1!$F$63,Hoja1!$F$72)</c:f>
              <c:numCache>
                <c:formatCode>"C$"\ #,##0.00</c:formatCode>
                <c:ptCount val="3"/>
                <c:pt idx="0" formatCode="&quot;C$&quot;\ #,##0.00_);[Red]\(&quot;C$&quot;\ #,##0.00\)">
                  <c:v>27731.1525</c:v>
                </c:pt>
                <c:pt idx="1">
                  <c:v>15534.6435</c:v>
                </c:pt>
                <c:pt idx="2">
                  <c:v>19200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071-4864-87CF-42921AEA074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3T12:10:43.804" idx="1">
    <p:pos x="10" y="10"/>
    <p:text>ariel</p:text>
    <p:extLst>
      <p:ext uri="{C676402C-5697-4E1C-873F-D02D1690AC5C}">
        <p15:threadingInfo xmlns:p15="http://schemas.microsoft.com/office/powerpoint/2012/main" timeZoneBias="3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01F5EA-F669-49A8-8BA4-6E5D4A406A25}" type="doc">
      <dgm:prSet loTypeId="urn:microsoft.com/office/officeart/2005/8/layout/vList3" loCatId="picture" qsTypeId="urn:microsoft.com/office/officeart/2005/8/quickstyle/simple1" qsCatId="simple" csTypeId="urn:microsoft.com/office/officeart/2005/8/colors/colorful1" csCatId="colorful" phldr="1"/>
      <dgm:spPr/>
    </dgm:pt>
    <dgm:pt modelId="{3830E289-EA14-4394-A41E-33D101E4CAA9}">
      <dgm:prSet phldrT="[Texto]"/>
      <dgm:spPr/>
      <dgm:t>
        <a:bodyPr/>
        <a:lstStyle/>
        <a:p>
          <a:r>
            <a:rPr lang="es-NI" dirty="0"/>
            <a:t>Metodología de diseño</a:t>
          </a:r>
        </a:p>
      </dgm:t>
    </dgm:pt>
    <dgm:pt modelId="{D5B9C07B-5D41-49D9-8A5D-964353277F6F}" type="parTrans" cxnId="{5D2CB516-BAAD-4188-A1F2-3A83F1D2D53F}">
      <dgm:prSet/>
      <dgm:spPr/>
      <dgm:t>
        <a:bodyPr/>
        <a:lstStyle/>
        <a:p>
          <a:endParaRPr lang="es-NI"/>
        </a:p>
      </dgm:t>
    </dgm:pt>
    <dgm:pt modelId="{945BAD94-AE35-45FB-9387-CE6CE825162B}" type="sibTrans" cxnId="{5D2CB516-BAAD-4188-A1F2-3A83F1D2D53F}">
      <dgm:prSet/>
      <dgm:spPr/>
      <dgm:t>
        <a:bodyPr/>
        <a:lstStyle/>
        <a:p>
          <a:endParaRPr lang="es-NI"/>
        </a:p>
      </dgm:t>
    </dgm:pt>
    <dgm:pt modelId="{9C56E94E-7F4F-4854-9AB8-FD67422993C7}">
      <dgm:prSet phldrT="[Texto]"/>
      <dgm:spPr/>
      <dgm:t>
        <a:bodyPr/>
        <a:lstStyle/>
        <a:p>
          <a:r>
            <a:rPr lang="es-NI" dirty="0"/>
            <a:t>Sistema Mecánico</a:t>
          </a:r>
        </a:p>
        <a:p>
          <a:r>
            <a:rPr lang="es-NI" dirty="0"/>
            <a:t>Sistema Electrónico</a:t>
          </a:r>
        </a:p>
        <a:p>
          <a:r>
            <a:rPr lang="es-NI" dirty="0"/>
            <a:t>Aspectos Financieros</a:t>
          </a:r>
        </a:p>
      </dgm:t>
    </dgm:pt>
    <dgm:pt modelId="{AD9213F6-1539-405D-A8BC-69C432C4A129}" type="parTrans" cxnId="{9CEA558D-EF51-444C-A721-098DDD72857E}">
      <dgm:prSet/>
      <dgm:spPr/>
      <dgm:t>
        <a:bodyPr/>
        <a:lstStyle/>
        <a:p>
          <a:endParaRPr lang="es-NI"/>
        </a:p>
      </dgm:t>
    </dgm:pt>
    <dgm:pt modelId="{A44CD842-9DDA-41A7-B013-2BE3A7C7538B}" type="sibTrans" cxnId="{9CEA558D-EF51-444C-A721-098DDD72857E}">
      <dgm:prSet/>
      <dgm:spPr/>
      <dgm:t>
        <a:bodyPr/>
        <a:lstStyle/>
        <a:p>
          <a:endParaRPr lang="es-NI"/>
        </a:p>
      </dgm:t>
    </dgm:pt>
    <dgm:pt modelId="{E7DD00B0-6DDE-4731-9857-3FCF04D4163E}">
      <dgm:prSet phldrT="[Texto]"/>
      <dgm:spPr/>
      <dgm:t>
        <a:bodyPr/>
        <a:lstStyle/>
        <a:p>
          <a:r>
            <a:rPr lang="es-NI" dirty="0"/>
            <a:t>Manufactura</a:t>
          </a:r>
        </a:p>
      </dgm:t>
    </dgm:pt>
    <dgm:pt modelId="{00CAEBDC-A9DF-471D-9104-0D2335C27821}" type="parTrans" cxnId="{397BCB71-4583-4B55-B265-189A708439B4}">
      <dgm:prSet/>
      <dgm:spPr/>
      <dgm:t>
        <a:bodyPr/>
        <a:lstStyle/>
        <a:p>
          <a:endParaRPr lang="es-NI"/>
        </a:p>
      </dgm:t>
    </dgm:pt>
    <dgm:pt modelId="{5F348AAD-FB9D-4081-8BA6-FCF25FD027FA}" type="sibTrans" cxnId="{397BCB71-4583-4B55-B265-189A708439B4}">
      <dgm:prSet/>
      <dgm:spPr/>
      <dgm:t>
        <a:bodyPr/>
        <a:lstStyle/>
        <a:p>
          <a:endParaRPr lang="es-NI"/>
        </a:p>
      </dgm:t>
    </dgm:pt>
    <dgm:pt modelId="{EFB682BF-CAF4-4880-BAC6-26414A8CEC41}" type="pres">
      <dgm:prSet presAssocID="{7801F5EA-F669-49A8-8BA4-6E5D4A406A25}" presName="linearFlow" presStyleCnt="0">
        <dgm:presLayoutVars>
          <dgm:dir/>
          <dgm:resizeHandles val="exact"/>
        </dgm:presLayoutVars>
      </dgm:prSet>
      <dgm:spPr/>
    </dgm:pt>
    <dgm:pt modelId="{4BCE8AA1-42AF-4D34-A5B9-15FB1A994B84}" type="pres">
      <dgm:prSet presAssocID="{3830E289-EA14-4394-A41E-33D101E4CAA9}" presName="composite" presStyleCnt="0"/>
      <dgm:spPr/>
    </dgm:pt>
    <dgm:pt modelId="{8CCAF5EC-5C4A-4A10-8DB1-EF4919D01B71}" type="pres">
      <dgm:prSet presAssocID="{3830E289-EA14-4394-A41E-33D101E4CAA9}" presName="imgShp" presStyleLbl="fgImgPlace1" presStyleIdx="0" presStyleCnt="3" custScaleX="171649" custScaleY="152413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25369" r="25369"/>
          </a:stretch>
        </a:blipFill>
      </dgm:spPr>
    </dgm:pt>
    <dgm:pt modelId="{556B6CFF-E071-4A91-BE1B-E9D2709601A5}" type="pres">
      <dgm:prSet presAssocID="{3830E289-EA14-4394-A41E-33D101E4CAA9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ABC57CA-69E5-4D95-89DF-67CF34E92758}" type="pres">
      <dgm:prSet presAssocID="{945BAD94-AE35-45FB-9387-CE6CE825162B}" presName="spacing" presStyleCnt="0"/>
      <dgm:spPr/>
    </dgm:pt>
    <dgm:pt modelId="{3954AD26-84D1-4818-BB20-A0B76631656C}" type="pres">
      <dgm:prSet presAssocID="{9C56E94E-7F4F-4854-9AB8-FD67422993C7}" presName="composite" presStyleCnt="0"/>
      <dgm:spPr/>
    </dgm:pt>
    <dgm:pt modelId="{1966AB07-8B8B-4331-85D8-B44E7C9271FF}" type="pres">
      <dgm:prSet presAssocID="{9C56E94E-7F4F-4854-9AB8-FD67422993C7}" presName="imgShp" presStyleLbl="fgImgPlace1" presStyleIdx="1" presStyleCnt="3" custScaleX="194018" custScaleY="165571"/>
      <dgm:spPr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" b="-787"/>
          </a:stretch>
        </a:blipFill>
      </dgm:spPr>
    </dgm:pt>
    <dgm:pt modelId="{31886C61-FCB9-4DDD-97C1-0F9DEBF5192D}" type="pres">
      <dgm:prSet presAssocID="{9C56E94E-7F4F-4854-9AB8-FD67422993C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043625-C215-4CC7-A6DF-3A747627FBB7}" type="pres">
      <dgm:prSet presAssocID="{A44CD842-9DDA-41A7-B013-2BE3A7C7538B}" presName="spacing" presStyleCnt="0"/>
      <dgm:spPr/>
    </dgm:pt>
    <dgm:pt modelId="{8605B788-A12A-4357-A14B-901262F22749}" type="pres">
      <dgm:prSet presAssocID="{E7DD00B0-6DDE-4731-9857-3FCF04D4163E}" presName="composite" presStyleCnt="0"/>
      <dgm:spPr/>
    </dgm:pt>
    <dgm:pt modelId="{4136C0F8-4663-44DF-83CB-4CA88B1EB0F3}" type="pres">
      <dgm:prSet presAssocID="{E7DD00B0-6DDE-4731-9857-3FCF04D4163E}" presName="imgShp" presStyleLbl="fgImgPlace1" presStyleIdx="2" presStyleCnt="3" custScaleX="145357" custScaleY="132173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9000" r="-19000"/>
          </a:stretch>
        </a:blipFill>
      </dgm:spPr>
    </dgm:pt>
    <dgm:pt modelId="{0E2A36A0-594A-4E12-A937-D3B4A61C000E}" type="pres">
      <dgm:prSet presAssocID="{E7DD00B0-6DDE-4731-9857-3FCF04D4163E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600A53B-4402-481A-8A5F-DFFD0BA83BF7}" type="presOf" srcId="{7801F5EA-F669-49A8-8BA4-6E5D4A406A25}" destId="{EFB682BF-CAF4-4880-BAC6-26414A8CEC41}" srcOrd="0" destOrd="0" presId="urn:microsoft.com/office/officeart/2005/8/layout/vList3"/>
    <dgm:cxn modelId="{397BCB71-4583-4B55-B265-189A708439B4}" srcId="{7801F5EA-F669-49A8-8BA4-6E5D4A406A25}" destId="{E7DD00B0-6DDE-4731-9857-3FCF04D4163E}" srcOrd="2" destOrd="0" parTransId="{00CAEBDC-A9DF-471D-9104-0D2335C27821}" sibTransId="{5F348AAD-FB9D-4081-8BA6-FCF25FD027FA}"/>
    <dgm:cxn modelId="{0213E144-8ECF-43EF-A572-DD8E5AFEC923}" type="presOf" srcId="{E7DD00B0-6DDE-4731-9857-3FCF04D4163E}" destId="{0E2A36A0-594A-4E12-A937-D3B4A61C000E}" srcOrd="0" destOrd="0" presId="urn:microsoft.com/office/officeart/2005/8/layout/vList3"/>
    <dgm:cxn modelId="{9CEA558D-EF51-444C-A721-098DDD72857E}" srcId="{7801F5EA-F669-49A8-8BA4-6E5D4A406A25}" destId="{9C56E94E-7F4F-4854-9AB8-FD67422993C7}" srcOrd="1" destOrd="0" parTransId="{AD9213F6-1539-405D-A8BC-69C432C4A129}" sibTransId="{A44CD842-9DDA-41A7-B013-2BE3A7C7538B}"/>
    <dgm:cxn modelId="{5D2CB516-BAAD-4188-A1F2-3A83F1D2D53F}" srcId="{7801F5EA-F669-49A8-8BA4-6E5D4A406A25}" destId="{3830E289-EA14-4394-A41E-33D101E4CAA9}" srcOrd="0" destOrd="0" parTransId="{D5B9C07B-5D41-49D9-8A5D-964353277F6F}" sibTransId="{945BAD94-AE35-45FB-9387-CE6CE825162B}"/>
    <dgm:cxn modelId="{1F273721-2A20-45C3-8450-DFEBDDE89EF9}" type="presOf" srcId="{3830E289-EA14-4394-A41E-33D101E4CAA9}" destId="{556B6CFF-E071-4A91-BE1B-E9D2709601A5}" srcOrd="0" destOrd="0" presId="urn:microsoft.com/office/officeart/2005/8/layout/vList3"/>
    <dgm:cxn modelId="{AB9DD3E2-71C7-41EF-9C7B-4EC70B649197}" type="presOf" srcId="{9C56E94E-7F4F-4854-9AB8-FD67422993C7}" destId="{31886C61-FCB9-4DDD-97C1-0F9DEBF5192D}" srcOrd="0" destOrd="0" presId="urn:microsoft.com/office/officeart/2005/8/layout/vList3"/>
    <dgm:cxn modelId="{9E3FA3DE-2937-4FC9-BA2E-7F81DB69A3BD}" type="presParOf" srcId="{EFB682BF-CAF4-4880-BAC6-26414A8CEC41}" destId="{4BCE8AA1-42AF-4D34-A5B9-15FB1A994B84}" srcOrd="0" destOrd="0" presId="urn:microsoft.com/office/officeart/2005/8/layout/vList3"/>
    <dgm:cxn modelId="{70146F51-380B-44A6-B0F9-3D763886B7C8}" type="presParOf" srcId="{4BCE8AA1-42AF-4D34-A5B9-15FB1A994B84}" destId="{8CCAF5EC-5C4A-4A10-8DB1-EF4919D01B71}" srcOrd="0" destOrd="0" presId="urn:microsoft.com/office/officeart/2005/8/layout/vList3"/>
    <dgm:cxn modelId="{BFD214D0-3C06-43BE-BE4F-68004B77A482}" type="presParOf" srcId="{4BCE8AA1-42AF-4D34-A5B9-15FB1A994B84}" destId="{556B6CFF-E071-4A91-BE1B-E9D2709601A5}" srcOrd="1" destOrd="0" presId="urn:microsoft.com/office/officeart/2005/8/layout/vList3"/>
    <dgm:cxn modelId="{A575A44B-C52D-491B-9F84-2F19A314F8CA}" type="presParOf" srcId="{EFB682BF-CAF4-4880-BAC6-26414A8CEC41}" destId="{AABC57CA-69E5-4D95-89DF-67CF34E92758}" srcOrd="1" destOrd="0" presId="urn:microsoft.com/office/officeart/2005/8/layout/vList3"/>
    <dgm:cxn modelId="{5B418330-78F7-448A-89C3-0E85449168C8}" type="presParOf" srcId="{EFB682BF-CAF4-4880-BAC6-26414A8CEC41}" destId="{3954AD26-84D1-4818-BB20-A0B76631656C}" srcOrd="2" destOrd="0" presId="urn:microsoft.com/office/officeart/2005/8/layout/vList3"/>
    <dgm:cxn modelId="{B354DF38-33DF-445E-A8B3-82BBF914F9B4}" type="presParOf" srcId="{3954AD26-84D1-4818-BB20-A0B76631656C}" destId="{1966AB07-8B8B-4331-85D8-B44E7C9271FF}" srcOrd="0" destOrd="0" presId="urn:microsoft.com/office/officeart/2005/8/layout/vList3"/>
    <dgm:cxn modelId="{B034927D-1690-4C5A-B81C-787DB74205D1}" type="presParOf" srcId="{3954AD26-84D1-4818-BB20-A0B76631656C}" destId="{31886C61-FCB9-4DDD-97C1-0F9DEBF5192D}" srcOrd="1" destOrd="0" presId="urn:microsoft.com/office/officeart/2005/8/layout/vList3"/>
    <dgm:cxn modelId="{9635A53E-672B-4F1A-AD3A-8FA0636F6C36}" type="presParOf" srcId="{EFB682BF-CAF4-4880-BAC6-26414A8CEC41}" destId="{CD043625-C215-4CC7-A6DF-3A747627FBB7}" srcOrd="3" destOrd="0" presId="urn:microsoft.com/office/officeart/2005/8/layout/vList3"/>
    <dgm:cxn modelId="{F854D495-DCCC-4569-9021-B886FE36B48A}" type="presParOf" srcId="{EFB682BF-CAF4-4880-BAC6-26414A8CEC41}" destId="{8605B788-A12A-4357-A14B-901262F22749}" srcOrd="4" destOrd="0" presId="urn:microsoft.com/office/officeart/2005/8/layout/vList3"/>
    <dgm:cxn modelId="{F919E337-EBE9-4951-AFE7-6818CFEC5E7D}" type="presParOf" srcId="{8605B788-A12A-4357-A14B-901262F22749}" destId="{4136C0F8-4663-44DF-83CB-4CA88B1EB0F3}" srcOrd="0" destOrd="0" presId="urn:microsoft.com/office/officeart/2005/8/layout/vList3"/>
    <dgm:cxn modelId="{A194D0FA-59CB-48E6-ABBD-ED1AE6EEAD3A}" type="presParOf" srcId="{8605B788-A12A-4357-A14B-901262F22749}" destId="{0E2A36A0-594A-4E12-A937-D3B4A61C000E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B6CFF-E071-4A91-BE1B-E9D2709601A5}">
      <dsp:nvSpPr>
        <dsp:cNvPr id="0" name=""/>
        <dsp:cNvSpPr/>
      </dsp:nvSpPr>
      <dsp:spPr>
        <a:xfrm rot="10800000">
          <a:off x="2345081" y="330291"/>
          <a:ext cx="7182347" cy="124904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0795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000" kern="1200" dirty="0"/>
            <a:t>Metodología de diseño</a:t>
          </a:r>
        </a:p>
      </dsp:txBody>
      <dsp:txXfrm rot="10800000">
        <a:off x="2657343" y="330291"/>
        <a:ext cx="6870085" cy="1249047"/>
      </dsp:txXfrm>
    </dsp:sp>
    <dsp:sp modelId="{8CCAF5EC-5C4A-4A10-8DB1-EF4919D01B71}">
      <dsp:nvSpPr>
        <dsp:cNvPr id="0" name=""/>
        <dsp:cNvSpPr/>
      </dsp:nvSpPr>
      <dsp:spPr>
        <a:xfrm>
          <a:off x="1273092" y="2959"/>
          <a:ext cx="2143977" cy="1903711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25369" r="2536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86C61-FCB9-4DDD-97C1-0F9DEBF5192D}">
      <dsp:nvSpPr>
        <dsp:cNvPr id="0" name=""/>
        <dsp:cNvSpPr/>
      </dsp:nvSpPr>
      <dsp:spPr>
        <a:xfrm rot="10800000">
          <a:off x="2414931" y="2689027"/>
          <a:ext cx="7182347" cy="1249047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0795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000" kern="1200" dirty="0"/>
            <a:t>Sistema Mecánico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000" kern="1200" dirty="0"/>
            <a:t>Sistema Electrónico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000" kern="1200" dirty="0"/>
            <a:t>Aspectos Financieros</a:t>
          </a:r>
        </a:p>
      </dsp:txBody>
      <dsp:txXfrm rot="10800000">
        <a:off x="2727193" y="2689027"/>
        <a:ext cx="6870085" cy="1249047"/>
      </dsp:txXfrm>
    </dsp:sp>
    <dsp:sp modelId="{1966AB07-8B8B-4331-85D8-B44E7C9271FF}">
      <dsp:nvSpPr>
        <dsp:cNvPr id="0" name=""/>
        <dsp:cNvSpPr/>
      </dsp:nvSpPr>
      <dsp:spPr>
        <a:xfrm>
          <a:off x="1203243" y="2279520"/>
          <a:ext cx="2423377" cy="2068060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" b="-7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A36A0-594A-4E12-A937-D3B4A61C000E}">
      <dsp:nvSpPr>
        <dsp:cNvPr id="0" name=""/>
        <dsp:cNvSpPr/>
      </dsp:nvSpPr>
      <dsp:spPr>
        <a:xfrm rot="10800000">
          <a:off x="2262981" y="4921359"/>
          <a:ext cx="7182347" cy="1249047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0795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000" kern="1200" dirty="0"/>
            <a:t>Manufactura</a:t>
          </a:r>
        </a:p>
      </dsp:txBody>
      <dsp:txXfrm rot="10800000">
        <a:off x="2575243" y="4921359"/>
        <a:ext cx="6870085" cy="1249047"/>
      </dsp:txXfrm>
    </dsp:sp>
    <dsp:sp modelId="{4136C0F8-4663-44DF-83CB-4CA88B1EB0F3}">
      <dsp:nvSpPr>
        <dsp:cNvPr id="0" name=""/>
        <dsp:cNvSpPr/>
      </dsp:nvSpPr>
      <dsp:spPr>
        <a:xfrm>
          <a:off x="1355192" y="4720431"/>
          <a:ext cx="1815578" cy="165090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636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44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5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21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06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8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675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56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64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80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5D51D-5F4A-46CB-8A98-89363BE9A266}" type="datetimeFigureOut">
              <a:rPr lang="es-ES" smtClean="0"/>
              <a:t>24/10/2019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522C-CF80-4DB2-A86D-186572AC87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14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microsoft.com/office/2007/relationships/hdphoto" Target="../media/hdphoto2.wdp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16000" contrast="56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Diseño</a:t>
            </a:r>
            <a:r>
              <a:rPr lang="en-US" dirty="0" smtClean="0">
                <a:latin typeface="3ds" panose="02000503020000020004" pitchFamily="2" charset="0"/>
              </a:rPr>
              <a:t> y </a:t>
            </a:r>
            <a:r>
              <a:rPr lang="es-ES" dirty="0" smtClean="0">
                <a:latin typeface="3ds" panose="02000503020000020004" pitchFamily="2" charset="0"/>
              </a:rPr>
              <a:t>fabricación de CNC router de tres ejes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3ds" panose="02000503020000020004" pitchFamily="2" charset="0"/>
              </a:rPr>
              <a:t>Universidad Nacional de </a:t>
            </a:r>
            <a:r>
              <a:rPr lang="es-ES" dirty="0" smtClean="0">
                <a:latin typeface="3ds" panose="02000503020000020004" pitchFamily="2" charset="0"/>
              </a:rPr>
              <a:t>ingeniería</a:t>
            </a:r>
          </a:p>
          <a:p>
            <a:r>
              <a:rPr lang="en-US" dirty="0" smtClean="0">
                <a:latin typeface="3ds" panose="02000503020000020004" pitchFamily="2" charset="0"/>
              </a:rPr>
              <a:t>FTI</a:t>
            </a:r>
          </a:p>
          <a:p>
            <a:r>
              <a:rPr lang="es-ES" dirty="0" smtClean="0">
                <a:latin typeface="3ds" panose="02000503020000020004" pitchFamily="2" charset="0"/>
              </a:rPr>
              <a:t>Ingeniería</a:t>
            </a:r>
            <a:r>
              <a:rPr lang="en-US" dirty="0" smtClean="0">
                <a:latin typeface="3ds" panose="02000503020000020004" pitchFamily="2" charset="0"/>
              </a:rPr>
              <a:t> </a:t>
            </a:r>
            <a:r>
              <a:rPr lang="es-ES" dirty="0" smtClean="0">
                <a:latin typeface="3ds" panose="02000503020000020004" pitchFamily="2" charset="0"/>
              </a:rPr>
              <a:t>Mecánica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1913206" y="3509963"/>
            <a:ext cx="8412480" cy="0"/>
          </a:xfrm>
          <a:prstGeom prst="line">
            <a:avLst/>
          </a:prstGeom>
          <a:ln w="25400" cap="rnd" cmpd="sng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633046" y="5064369"/>
            <a:ext cx="3305908" cy="1336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 smtClean="0">
                <a:solidFill>
                  <a:schemeClr val="tx1"/>
                </a:solidFill>
                <a:latin typeface="3ds" panose="02000503020000020004" pitchFamily="2" charset="0"/>
              </a:rPr>
              <a:t>Monografiantes</a:t>
            </a:r>
            <a:endParaRPr lang="es-ES" dirty="0" smtClean="0">
              <a:solidFill>
                <a:schemeClr val="tx1"/>
              </a:solidFill>
              <a:latin typeface="3ds" panose="02000503020000020004" pitchFamily="2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Ariel Cisnero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Richard Valverde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027964" y="5198012"/>
            <a:ext cx="3530990" cy="858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3ds" panose="02000503020000020004" pitchFamily="2" charset="0"/>
              </a:rPr>
              <a:t>Tutora</a:t>
            </a:r>
            <a:endParaRPr lang="en-US" dirty="0">
              <a:solidFill>
                <a:schemeClr val="tx1"/>
              </a:solidFill>
              <a:latin typeface="3ds" panose="02000503020000020004" pitchFamily="2" charset="0"/>
            </a:endParaRPr>
          </a:p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Mary Triny Gutierrez Mendoza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84875"/>
            <a:ext cx="10515600" cy="49554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Optimización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0719" t="28546" r="34899" b="24185"/>
          <a:stretch/>
        </p:blipFill>
        <p:spPr>
          <a:xfrm>
            <a:off x="3298873" y="2258523"/>
            <a:ext cx="5594253" cy="40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92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298A22B-A627-47CA-90DF-F179F02BAA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504097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4553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Fuerzas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Magnitudes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2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Fuerza sobre el cabezal Z 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131.44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2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Fuerza sobre guía lineal FG1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211.6129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95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Fuerza sobre guía lineal FG2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343.0529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34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Fuerza sobre  paral del bastidor FL1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105.80645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17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Fuerza sobre paral del bastidor FL2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171.52645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40881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D9342B4-CE7F-4D21-A82A-08194001E9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85900" y="3371426"/>
          <a:ext cx="89839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1990">
                  <a:extLst>
                    <a:ext uri="{9D8B030D-6E8A-4147-A177-3AD203B41FA5}">
                      <a16:colId xmlns:a16="http://schemas.microsoft.com/office/drawing/2014/main" val="3481761977"/>
                    </a:ext>
                  </a:extLst>
                </a:gridCol>
                <a:gridCol w="4491990">
                  <a:extLst>
                    <a:ext uri="{9D8B030D-6E8A-4147-A177-3AD203B41FA5}">
                      <a16:colId xmlns:a16="http://schemas.microsoft.com/office/drawing/2014/main" val="1352854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Deflexiones de los componentes evaluados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Magnitud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0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Cabezal del eje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0.0041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982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Guía lineal  No1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0.1058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17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Guía lineal No2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0.1716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51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Parales laterales del bastidor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dirty="0"/>
                        <a:t>0.080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17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26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456" y="2233589"/>
            <a:ext cx="3888545" cy="1325563"/>
          </a:xfrm>
        </p:spPr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4335" y="3325447"/>
            <a:ext cx="3522785" cy="46740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Presentación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5" name="Imagen 4" descr="C:\Users\Ishan\Documents\CNC-UNI-Monografia-\renders\Propuesta tecnica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" t="721" r="1871" b="721"/>
          <a:stretch/>
        </p:blipFill>
        <p:spPr bwMode="auto">
          <a:xfrm>
            <a:off x="5037884" y="896413"/>
            <a:ext cx="6393289" cy="4945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Conector recto 14"/>
          <p:cNvCxnSpPr/>
          <p:nvPr/>
        </p:nvCxnSpPr>
        <p:spPr>
          <a:xfrm flipV="1">
            <a:off x="125729" y="3252863"/>
            <a:ext cx="4320000" cy="2813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77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8092" y="1690688"/>
            <a:ext cx="10515600" cy="1325563"/>
          </a:xfrm>
        </p:spPr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Aspectos financieros</a:t>
            </a:r>
            <a:endParaRPr lang="es-ES" dirty="0">
              <a:latin typeface="3ds" panose="02000503020000020004" pitchFamily="2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BE30A92-3C75-429E-99E0-4599792284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256462"/>
              </p:ext>
            </p:extLst>
          </p:nvPr>
        </p:nvGraphicFramePr>
        <p:xfrm>
          <a:off x="-1303874" y="843524"/>
          <a:ext cx="8444262" cy="567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Conector recto 4"/>
          <p:cNvCxnSpPr/>
          <p:nvPr/>
        </p:nvCxnSpPr>
        <p:spPr>
          <a:xfrm flipV="1">
            <a:off x="5876365" y="2796988"/>
            <a:ext cx="5782235" cy="67238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429177"/>
              </p:ext>
            </p:extLst>
          </p:nvPr>
        </p:nvGraphicFramePr>
        <p:xfrm>
          <a:off x="6089692" y="3682674"/>
          <a:ext cx="5232400" cy="1167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2039">
                  <a:extLst>
                    <a:ext uri="{9D8B030D-6E8A-4147-A177-3AD203B41FA5}">
                      <a16:colId xmlns:a16="http://schemas.microsoft.com/office/drawing/2014/main" val="1422441803"/>
                    </a:ext>
                  </a:extLst>
                </a:gridCol>
                <a:gridCol w="1179668">
                  <a:extLst>
                    <a:ext uri="{9D8B030D-6E8A-4147-A177-3AD203B41FA5}">
                      <a16:colId xmlns:a16="http://schemas.microsoft.com/office/drawing/2014/main" val="3236728723"/>
                    </a:ext>
                  </a:extLst>
                </a:gridCol>
                <a:gridCol w="1550693">
                  <a:extLst>
                    <a:ext uri="{9D8B030D-6E8A-4147-A177-3AD203B41FA5}">
                      <a16:colId xmlns:a16="http://schemas.microsoft.com/office/drawing/2014/main" val="356396938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Gasto total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77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Tipo de Gastos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Total C$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Total $</a:t>
                      </a:r>
                      <a:endParaRPr lang="es-ES" sz="1100" b="1" i="0" u="none" strike="noStrike">
                        <a:solidFill>
                          <a:srgbClr val="FFFFFF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51600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Mecánica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C$ 27.731,15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$843,86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15744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Electrónica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C$ 15.534,64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$507,19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65544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Mano de Obra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C$ 19.200,00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$581,82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594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Total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  <a:latin typeface="3ds" panose="02000503020000020004" pitchFamily="2" charset="0"/>
                        </a:rPr>
                        <a:t>C$ 62.465,80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  <a:latin typeface="3ds" panose="02000503020000020004" pitchFamily="2" charset="0"/>
                        </a:rPr>
                        <a:t>$1.932,86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3ds" panose="0200050302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63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2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92" t="23159" r="10460" b="12319"/>
          <a:stretch/>
        </p:blipFill>
        <p:spPr>
          <a:xfrm>
            <a:off x="838199" y="2073498"/>
            <a:ext cx="10121721" cy="4362427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7460516" y="769593"/>
            <a:ext cx="369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smtClean="0">
                <a:latin typeface="3ds" panose="02000503020000020004" pitchFamily="2" charset="0"/>
              </a:rPr>
              <a:t>Planeación</a:t>
            </a:r>
            <a:endParaRPr lang="es-ES" sz="2800" dirty="0">
              <a:latin typeface="3ds" panose="02000503020000020004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606621" y="1516646"/>
            <a:ext cx="49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“No se puede medir lo que no se ha planeado”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9" name="Conector recto 8"/>
          <p:cNvCxnSpPr>
            <a:stCxn id="2" idx="0"/>
          </p:cNvCxnSpPr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4"/>
          <a:stretch/>
        </p:blipFill>
        <p:spPr>
          <a:xfrm>
            <a:off x="838200" y="1518993"/>
            <a:ext cx="6138491" cy="23422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46082" y="2105135"/>
            <a:ext cx="4925255" cy="36939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52105"/>
            <a:ext cx="3244951" cy="24337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9384" t="13270" r="18569" b="11610"/>
          <a:stretch/>
        </p:blipFill>
        <p:spPr>
          <a:xfrm>
            <a:off x="4176402" y="3973487"/>
            <a:ext cx="3068460" cy="241324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480603" y="2840917"/>
            <a:ext cx="7230794" cy="2110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PRIMERA VERSION</a:t>
            </a:r>
            <a:endParaRPr lang="es-ES" sz="5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0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6646"/>
            <a:ext cx="3461820" cy="26082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t="4156" b="2170"/>
          <a:stretch/>
        </p:blipFill>
        <p:spPr>
          <a:xfrm>
            <a:off x="838200" y="4234812"/>
            <a:ext cx="3461820" cy="243218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l="13860" t="39783" r="70200" b="15382"/>
          <a:stretch/>
        </p:blipFill>
        <p:spPr>
          <a:xfrm>
            <a:off x="4501660" y="1516646"/>
            <a:ext cx="3404383" cy="51503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32774" t="39299" r="52630" b="15258"/>
          <a:stretch/>
        </p:blipFill>
        <p:spPr>
          <a:xfrm>
            <a:off x="8107683" y="1516646"/>
            <a:ext cx="3051657" cy="51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lum bright="-20000"/>
          </a:blip>
          <a:srcRect l="-265" t="-59" r="265" b="3904"/>
          <a:stretch/>
        </p:blipFill>
        <p:spPr>
          <a:xfrm>
            <a:off x="838200" y="1516646"/>
            <a:ext cx="3626058" cy="26025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59" y="1516646"/>
            <a:ext cx="4217324" cy="49415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t="5099" b="7341"/>
          <a:stretch/>
        </p:blipFill>
        <p:spPr>
          <a:xfrm>
            <a:off x="838200" y="4229045"/>
            <a:ext cx="3626058" cy="22291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23087" r="43367"/>
          <a:stretch/>
        </p:blipFill>
        <p:spPr>
          <a:xfrm>
            <a:off x="8932313" y="1516646"/>
            <a:ext cx="2223367" cy="496314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951584" y="3252628"/>
            <a:ext cx="6288831" cy="149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VERSION 2.0</a:t>
            </a:r>
            <a:endParaRPr lang="es-ES" sz="5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lum bright="-20000"/>
          </a:blip>
          <a:srcRect l="5364" t="38551" r="15386" b="12435"/>
          <a:stretch/>
        </p:blipFill>
        <p:spPr>
          <a:xfrm>
            <a:off x="838200" y="4586068"/>
            <a:ext cx="5289454" cy="1828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854027" y="1516646"/>
            <a:ext cx="5257800" cy="295759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6" r="8521"/>
          <a:stretch/>
        </p:blipFill>
        <p:spPr>
          <a:xfrm>
            <a:off x="6223555" y="1516646"/>
            <a:ext cx="2658794" cy="192993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4"/>
          <a:stretch/>
        </p:blipFill>
        <p:spPr>
          <a:xfrm>
            <a:off x="9028367" y="1516646"/>
            <a:ext cx="2127313" cy="489822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" t="3920" r="5970" b="39154"/>
          <a:stretch/>
        </p:blipFill>
        <p:spPr>
          <a:xfrm>
            <a:off x="6223555" y="3556461"/>
            <a:ext cx="2641738" cy="28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91" y="3495303"/>
            <a:ext cx="4901418" cy="27570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1" y="1516645"/>
            <a:ext cx="2663834" cy="47357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9" b="7311"/>
          <a:stretch/>
        </p:blipFill>
        <p:spPr>
          <a:xfrm>
            <a:off x="3645290" y="1516645"/>
            <a:ext cx="3799379" cy="18537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 b="3748"/>
          <a:stretch/>
        </p:blipFill>
        <p:spPr>
          <a:xfrm>
            <a:off x="8726810" y="1587652"/>
            <a:ext cx="2428870" cy="46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Antecedentes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tiene conocimiento de un arquitecto que desde 2015 hace prótesis de manos para niños de bajos recursos</a:t>
            </a:r>
          </a:p>
          <a:p>
            <a:r>
              <a:rPr lang="es-ES" dirty="0" smtClean="0"/>
              <a:t>Se conoce que el técnico CEFNIHSB se realizo la compra de 8 máquinas de control numérico en el año 2011</a:t>
            </a:r>
          </a:p>
          <a:p>
            <a:r>
              <a:rPr lang="es-ES" dirty="0" smtClean="0"/>
              <a:t>En 2015 se conoce que unos estudiantes de arquitectura, realizaron la compra de una impresora 3D para la fabricación de su proyecto final de postgrado.</a:t>
            </a:r>
            <a:endParaRPr lang="es-ES" dirty="0" smtClean="0"/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9988062" cy="42203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Manufactura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Ejecución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13025"/>
          <a:stretch/>
        </p:blipFill>
        <p:spPr>
          <a:xfrm>
            <a:off x="7381858" y="1882671"/>
            <a:ext cx="3118383" cy="42303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3"/>
          <a:srcRect l="46504" t="22460" r="23114" b="6940"/>
          <a:stretch/>
        </p:blipFill>
        <p:spPr>
          <a:xfrm>
            <a:off x="1505403" y="1773395"/>
            <a:ext cx="3725918" cy="4614306"/>
          </a:xfrm>
          <a:prstGeom prst="rect">
            <a:avLst/>
          </a:prstGeom>
        </p:spPr>
      </p:pic>
      <p:sp>
        <p:nvSpPr>
          <p:cNvPr id="23" name="Flecha derecha 22"/>
          <p:cNvSpPr/>
          <p:nvPr/>
        </p:nvSpPr>
        <p:spPr>
          <a:xfrm>
            <a:off x="4965895" y="3756074"/>
            <a:ext cx="1941342" cy="104100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62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Pruebas operativas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815005" cy="4351338"/>
          </a:xfrm>
        </p:spPr>
      </p:pic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>
                <a:latin typeface="3ds" panose="02000503020000020004" pitchFamily="2" charset="0"/>
              </a:rPr>
              <a:t>El objetivo de este apartado verificar la precisión de la maquina mientras se desarrolla un proyecto demostrativo.</a:t>
            </a:r>
          </a:p>
          <a:p>
            <a:r>
              <a:rPr lang="es-ES" dirty="0" smtClean="0">
                <a:latin typeface="3ds" panose="02000503020000020004" pitchFamily="2" charset="0"/>
              </a:rPr>
              <a:t>Para optimizar el resultado, el proyecto que se realizo ya había sido fabricado anteriormente de manera artesanal esto con el fin de comparar el rendimiento entre procesos.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Pruebas operativas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7" y="1377607"/>
            <a:ext cx="5157787" cy="563734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717" y="1954213"/>
            <a:ext cx="5111929" cy="423545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377608"/>
            <a:ext cx="5183188" cy="563733"/>
          </a:xfrm>
        </p:spPr>
        <p:txBody>
          <a:bodyPr/>
          <a:lstStyle/>
          <a:p>
            <a:pPr algn="r"/>
            <a:r>
              <a:rPr lang="es-ES" dirty="0" smtClean="0"/>
              <a:t>Manufactura CNC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8789" y="1941513"/>
            <a:ext cx="4950010" cy="4248150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28469" t="5342" r="23611" b="7317"/>
          <a:stretch/>
        </p:blipFill>
        <p:spPr>
          <a:xfrm flipH="1">
            <a:off x="9512647" y="4548365"/>
            <a:ext cx="1474220" cy="16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Pruebas operativas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Resultados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Imagen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16" y="5085346"/>
            <a:ext cx="8679765" cy="97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33" y="1406771"/>
            <a:ext cx="6386733" cy="3678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165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60324" cy="1325563"/>
          </a:xfrm>
        </p:spPr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Pruebas operativas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26421" y="879439"/>
            <a:ext cx="4429259" cy="402420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s-ES" dirty="0" smtClean="0">
                <a:latin typeface="3ds" panose="02000503020000020004" pitchFamily="2" charset="0"/>
              </a:rPr>
              <a:t>Resultados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>
            <a:off x="6096000" y="365125"/>
            <a:ext cx="0" cy="889566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929" t="1485" r="1199" b="1966"/>
          <a:stretch/>
        </p:blipFill>
        <p:spPr>
          <a:xfrm>
            <a:off x="1854591" y="1773395"/>
            <a:ext cx="8482818" cy="44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28000" detail="2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Conclusiones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>
                <a:latin typeface="3ds" panose="02000503020000020004" pitchFamily="2" charset="0"/>
              </a:rPr>
              <a:t>En esta ocasión la mejora de la máquina diseñada y fabricada tuvo el alcance deseado y por ende los objetivos planteados para esta monografía fueron realizados de manera </a:t>
            </a:r>
            <a:r>
              <a:rPr lang="es-ES" dirty="0" smtClean="0">
                <a:latin typeface="3ds" panose="02000503020000020004" pitchFamily="2" charset="0"/>
              </a:rPr>
              <a:t>satisfactoria.</a:t>
            </a:r>
          </a:p>
          <a:p>
            <a:pPr algn="just"/>
            <a:r>
              <a:rPr lang="es-ES" dirty="0">
                <a:latin typeface="3ds" panose="02000503020000020004" pitchFamily="2" charset="0"/>
              </a:rPr>
              <a:t>La hipótesis planteada al inicio del documento se demuestra porque la fabricación de la máquina proporcionará mejoras en la enseñanza de las diferentes asignaturas relacionadas a este tipo de máquinas, también ayudará a practicar si en un futuro se obtienen máquinas industrializadas de este tipo debido a que se basan en el mismo principio de funcionamiento.</a:t>
            </a: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87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BA4A7E6-A49E-4FC2-9FD2-E1790893A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724593"/>
              </p:ext>
            </p:extLst>
          </p:nvPr>
        </p:nvGraphicFramePr>
        <p:xfrm>
          <a:off x="795130" y="265043"/>
          <a:ext cx="10800522" cy="6374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5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Recomendaciones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s-ES" dirty="0">
                <a:latin typeface="3ds" panose="02000503020000020004" pitchFamily="2" charset="0"/>
              </a:rPr>
              <a:t>Destinar una sala con buena ventilación, poca humedad, aspiradora, buena iluminación, conexión eléctrica adecuada 110v/60hz monofásica y una computadora dedicada para uso exclusivo del router CNC.</a:t>
            </a:r>
          </a:p>
          <a:p>
            <a:pPr lvl="0"/>
            <a:r>
              <a:rPr lang="es-ES" dirty="0">
                <a:latin typeface="3ds" panose="02000503020000020004" pitchFamily="2" charset="0"/>
              </a:rPr>
              <a:t>Promover la utilización de la maquina en proyectos de curso, monográfico y principalmente de I+D.</a:t>
            </a:r>
          </a:p>
          <a:p>
            <a:pPr lvl="0"/>
            <a:r>
              <a:rPr lang="es-ES" dirty="0">
                <a:latin typeface="3ds" panose="02000503020000020004" pitchFamily="2" charset="0"/>
              </a:rPr>
              <a:t>Con el objetivo de obtener un punto de vista claro sobre la situación de la industria de la manufactura en Nicaragua también se recomienda hacer un estudio caracterizando el sector y definiendo cuales son los procesos comerciales que existen, que empresas ofrecen estos servicios y donde están ubicas y a partir de esto publicar un mapa con la oferta de servicios de manufactura disponible en el país.</a:t>
            </a:r>
          </a:p>
          <a:p>
            <a:endParaRPr lang="es-ES" dirty="0"/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7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46000" contrast="48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9463" y="39357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8000" dirty="0" smtClean="0">
                <a:latin typeface="3ds" panose="02000503020000020004" pitchFamily="2" charset="0"/>
              </a:rPr>
              <a:t>Fin</a:t>
            </a:r>
            <a:endParaRPr lang="es-ES" sz="8000" dirty="0">
              <a:latin typeface="3ds" panose="02000503020000020004" pitchFamily="2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979463" y="5412887"/>
            <a:ext cx="10515600" cy="52368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Gracias por su atención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1289538" y="5219113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2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Objetivo </a:t>
            </a:r>
            <a:r>
              <a:rPr lang="es-ES" dirty="0" smtClean="0">
                <a:latin typeface="3ds" panose="02000503020000020004" pitchFamily="2" charset="0"/>
              </a:rPr>
              <a:t>General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05243"/>
            <a:ext cx="10515600" cy="14349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 smtClean="0">
                <a:latin typeface="3ds" panose="02000503020000020004" pitchFamily="2" charset="0"/>
              </a:rPr>
              <a:t>Establecer los principios básicos de diseño de un router CNC garantizando la confiabilidad de los mecanismos utilizados en la máquina.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2565765"/>
            <a:ext cx="10515600" cy="1339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smtClean="0">
                <a:latin typeface="3ds" panose="02000503020000020004" pitchFamily="2" charset="0"/>
              </a:rPr>
              <a:t>Objetivos </a:t>
            </a:r>
            <a:r>
              <a:rPr lang="es-ES" dirty="0" smtClean="0">
                <a:latin typeface="3ds" panose="02000503020000020004" pitchFamily="2" charset="0"/>
              </a:rPr>
              <a:t>específicos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8200" y="3708325"/>
            <a:ext cx="10515600" cy="269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3ds" panose="02000503020000020004" pitchFamily="2" charset="0"/>
              </a:rPr>
              <a:t>Plantear un diseño lo suficientemente robusto para lograr elaborar piezas de buena calidad. </a:t>
            </a:r>
            <a:endParaRPr lang="es-ES" dirty="0" smtClean="0">
              <a:latin typeface="3ds" panose="02000503020000020004" pitchFamily="2" charset="0"/>
            </a:endParaRPr>
          </a:p>
          <a:p>
            <a:r>
              <a:rPr lang="es-ES" dirty="0" smtClean="0">
                <a:latin typeface="3ds" panose="02000503020000020004" pitchFamily="2" charset="0"/>
              </a:rPr>
              <a:t>Definir el conjunto de piezas adecuadas dentro del diseño mecánico para que sea posible la fabricación del router CNC, tratando de mantener un balance entre fiabilidad y economía de manufactura.</a:t>
            </a:r>
          </a:p>
          <a:p>
            <a:r>
              <a:rPr lang="es-ES" dirty="0" smtClean="0">
                <a:latin typeface="3ds" panose="02000503020000020004" pitchFamily="2" charset="0"/>
              </a:rPr>
              <a:t>Fabricar la maquina (router CNC) lo más fielmente posible a los datos obtenidos en la fase de diseño.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838200" y="1364566"/>
            <a:ext cx="9988062" cy="42203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970671" y="3545058"/>
            <a:ext cx="10016197" cy="42204"/>
          </a:xfrm>
          <a:prstGeom prst="line">
            <a:avLst/>
          </a:prstGeom>
          <a:ln w="2222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28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3ds" panose="02000503020000020004" pitchFamily="2" charset="0"/>
              </a:rPr>
              <a:t>J</a:t>
            </a:r>
            <a:r>
              <a:rPr lang="es-ES" dirty="0" smtClean="0">
                <a:latin typeface="3ds" panose="02000503020000020004" pitchFamily="2" charset="0"/>
              </a:rPr>
              <a:t>ustificación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>
                <a:latin typeface="3ds" panose="02000503020000020004" pitchFamily="2" charset="0"/>
              </a:rPr>
              <a:t>El </a:t>
            </a:r>
            <a:r>
              <a:rPr lang="es-ES" dirty="0">
                <a:latin typeface="3ds" panose="02000503020000020004" pitchFamily="2" charset="0"/>
              </a:rPr>
              <a:t>tema en general inicio como un proyecto de clase debido a las dificultades que se han tenido al intentar materializar los diseños de máquinas por la dificultad que implica la fabricación de la mayoría de las piezas</a:t>
            </a:r>
            <a:r>
              <a:rPr lang="es-ES" dirty="0" smtClean="0">
                <a:latin typeface="3ds" panose="02000503020000020004" pitchFamily="2" charset="0"/>
              </a:rPr>
              <a:t>.</a:t>
            </a:r>
          </a:p>
          <a:p>
            <a:pPr marL="0" indent="0">
              <a:buNone/>
            </a:pPr>
            <a:r>
              <a:rPr lang="es-ES" dirty="0">
                <a:latin typeface="3ds" panose="02000503020000020004" pitchFamily="2" charset="0"/>
              </a:rPr>
              <a:t>No se debe de esperar, por tal razón se ha puesto manos a la obra en elaborar una solución que resuelva de manera eficiente y económica los problemas.</a:t>
            </a: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9988062" cy="42203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9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3ds" panose="02000503020000020004" pitchFamily="2" charset="0"/>
              </a:rPr>
              <a:t>¿Qué es un CNC?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>
          <a:xfrm>
            <a:off x="838200" y="1558339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 smtClean="0">
                <a:latin typeface="3ds" panose="02000503020000020004" pitchFamily="2" charset="0"/>
              </a:rPr>
              <a:t>El control numérico computarizado es el uso de una computadora para controlar y monitorear los movimientos de una máquina herramienta•</a:t>
            </a:r>
          </a:p>
          <a:p>
            <a:r>
              <a:rPr lang="es-ES" dirty="0" smtClean="0">
                <a:latin typeface="3ds" panose="02000503020000020004" pitchFamily="2" charset="0"/>
              </a:rPr>
              <a:t>Todas las máquinas CNC comparten una característica en común tienen dos o más direcciones programables de movimiento llamadas ejes</a:t>
            </a:r>
            <a:endParaRPr lang="es-ES" dirty="0">
              <a:latin typeface="3ds" panose="02000503020000020004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87" y="4130660"/>
            <a:ext cx="5147017" cy="22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8389" y="1381845"/>
            <a:ext cx="3118339" cy="1325563"/>
          </a:xfrm>
        </p:spPr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28909" y="2570691"/>
            <a:ext cx="2417298" cy="62022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Metodología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587324" y="2413501"/>
            <a:ext cx="5500468" cy="2813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63" y="115950"/>
            <a:ext cx="2847295" cy="640804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528629" y="3615919"/>
            <a:ext cx="3617858" cy="2164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3ds" panose="02000503020000020004" pitchFamily="2" charset="0"/>
              </a:rPr>
              <a:t>“Se podría definir la actividad creativa como un tipo de proceso de aprendizaje en el que el profesor y el alumno se hallan en el mismo individuo.” </a:t>
            </a:r>
            <a:endParaRPr lang="es-ES" dirty="0" smtClean="0">
              <a:solidFill>
                <a:schemeClr val="tx1"/>
              </a:solidFill>
              <a:latin typeface="3ds" panose="02000503020000020004" pitchFamily="2" charset="0"/>
            </a:endParaRPr>
          </a:p>
          <a:p>
            <a:pPr algn="ctr"/>
            <a:endParaRPr lang="es-ES" dirty="0">
              <a:solidFill>
                <a:schemeClr val="tx1"/>
              </a:solidFill>
              <a:latin typeface="3ds" panose="02000503020000020004" pitchFamily="2" charset="0"/>
            </a:endParaRPr>
          </a:p>
          <a:p>
            <a:pPr algn="ctr"/>
            <a:r>
              <a:rPr lang="es-ES" dirty="0">
                <a:solidFill>
                  <a:schemeClr val="tx1"/>
                </a:solidFill>
                <a:latin typeface="3ds" panose="02000503020000020004" pitchFamily="2" charset="0"/>
              </a:rPr>
              <a:t>― Arthur Koestler</a:t>
            </a:r>
          </a:p>
          <a:p>
            <a:pPr algn="ctr"/>
            <a:r>
              <a:rPr lang="es-ES" dirty="0"/>
              <a:t>― Arthur Koestler </a:t>
            </a:r>
          </a:p>
        </p:txBody>
      </p:sp>
    </p:spTree>
    <p:extLst>
      <p:ext uri="{BB962C8B-B14F-4D97-AF65-F5344CB8AC3E}">
        <p14:creationId xmlns:p14="http://schemas.microsoft.com/office/powerpoint/2010/main" val="24944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17480" cy="1325563"/>
          </a:xfrm>
        </p:spPr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334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Definición del problema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133620" y="2309931"/>
            <a:ext cx="9642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3ds" panose="02000503020000020004" pitchFamily="2" charset="0"/>
              </a:rPr>
              <a:t>Se diseñará una máquina (CNC) capaz de mecanizar plásticos y maderas en tres ejes con un volumen de maquinado de 25x25x15cm como el que se muestra en la imagen con una tolerancia de 0.5mm dentro del estándar de código G.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471" y="3399163"/>
            <a:ext cx="4154053" cy="3127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76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28604"/>
            <a:ext cx="10515600" cy="608086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Mecánica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t="24195" r="9298" b="26959"/>
          <a:stretch/>
        </p:blipFill>
        <p:spPr>
          <a:xfrm>
            <a:off x="1643575" y="2258523"/>
            <a:ext cx="8904849" cy="41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3ds" panose="02000503020000020004" pitchFamily="2" charset="0"/>
              </a:rPr>
              <a:t>Diseño</a:t>
            </a:r>
            <a:endParaRPr lang="es-ES" dirty="0">
              <a:latin typeface="3ds" panose="02000503020000020004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6739"/>
            <a:ext cx="10515600" cy="55181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latin typeface="3ds" panose="02000503020000020004" pitchFamily="2" charset="0"/>
              </a:rPr>
              <a:t>Electrónica</a:t>
            </a:r>
            <a:endParaRPr lang="es-ES" dirty="0">
              <a:latin typeface="3ds" panose="02000503020000020004" pitchFamily="2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838200" y="1364566"/>
            <a:ext cx="10317480" cy="42205"/>
          </a:xfrm>
          <a:prstGeom prst="line">
            <a:avLst/>
          </a:prstGeom>
          <a:ln w="2222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717" t="17996" r="17492" b="6332"/>
          <a:stretch/>
        </p:blipFill>
        <p:spPr>
          <a:xfrm>
            <a:off x="2579076" y="2108554"/>
            <a:ext cx="7033847" cy="44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831</Words>
  <Application>Microsoft Office PowerPoint</Application>
  <PresentationFormat>Panorámica</PresentationFormat>
  <Paragraphs>133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3ds</vt:lpstr>
      <vt:lpstr>Arial</vt:lpstr>
      <vt:lpstr>Calibri</vt:lpstr>
      <vt:lpstr>Calibri Light</vt:lpstr>
      <vt:lpstr>Tema de Office</vt:lpstr>
      <vt:lpstr>Diseño y fabricación de CNC router de tres ejes</vt:lpstr>
      <vt:lpstr>Antecedentes</vt:lpstr>
      <vt:lpstr>Objetivo General</vt:lpstr>
      <vt:lpstr>Justificación</vt:lpstr>
      <vt:lpstr>¿Qué es un CNC?</vt:lpstr>
      <vt:lpstr>Diseño</vt:lpstr>
      <vt:lpstr>Diseño</vt:lpstr>
      <vt:lpstr>Diseño</vt:lpstr>
      <vt:lpstr>Diseño</vt:lpstr>
      <vt:lpstr>Diseño</vt:lpstr>
      <vt:lpstr>Presentación de PowerPoint</vt:lpstr>
      <vt:lpstr>Diseño</vt:lpstr>
      <vt:lpstr>Aspectos financieros</vt:lpstr>
      <vt:lpstr>Manufactura</vt:lpstr>
      <vt:lpstr>Manufactura</vt:lpstr>
      <vt:lpstr>Manufactura</vt:lpstr>
      <vt:lpstr>Manufactura</vt:lpstr>
      <vt:lpstr>Manufactura</vt:lpstr>
      <vt:lpstr>Manufactura</vt:lpstr>
      <vt:lpstr>Manufactura</vt:lpstr>
      <vt:lpstr>Pruebas operativas</vt:lpstr>
      <vt:lpstr>Pruebas operativas</vt:lpstr>
      <vt:lpstr>Pruebas operativas</vt:lpstr>
      <vt:lpstr>Pruebas operativas</vt:lpstr>
      <vt:lpstr>Conclusiones</vt:lpstr>
      <vt:lpstr>Presentación de PowerPoint</vt:lpstr>
      <vt:lpstr>Recomendaciones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fabricación de CNC router de tres ejes</dc:title>
  <dc:creator>Ishan</dc:creator>
  <cp:lastModifiedBy>Ishan</cp:lastModifiedBy>
  <cp:revision>59</cp:revision>
  <dcterms:created xsi:type="dcterms:W3CDTF">2019-10-21T01:03:02Z</dcterms:created>
  <dcterms:modified xsi:type="dcterms:W3CDTF">2019-10-24T21:22:47Z</dcterms:modified>
</cp:coreProperties>
</file>